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6"/>
  </p:notesMasterIdLst>
  <p:sldIdLst>
    <p:sldId id="263" r:id="rId2"/>
    <p:sldId id="280" r:id="rId3"/>
    <p:sldId id="262" r:id="rId4"/>
    <p:sldId id="265" r:id="rId5"/>
    <p:sldId id="278" r:id="rId6"/>
    <p:sldId id="266" r:id="rId7"/>
    <p:sldId id="267" r:id="rId8"/>
    <p:sldId id="268" r:id="rId9"/>
    <p:sldId id="271" r:id="rId10"/>
    <p:sldId id="272" r:id="rId11"/>
    <p:sldId id="270" r:id="rId12"/>
    <p:sldId id="269" r:id="rId13"/>
    <p:sldId id="274" r:id="rId14"/>
    <p:sldId id="275" r:id="rId15"/>
    <p:sldId id="273" r:id="rId16"/>
    <p:sldId id="276" r:id="rId17"/>
    <p:sldId id="277" r:id="rId18"/>
    <p:sldId id="281" r:id="rId19"/>
    <p:sldId id="304" r:id="rId20"/>
    <p:sldId id="264" r:id="rId21"/>
    <p:sldId id="282" r:id="rId22"/>
    <p:sldId id="292" r:id="rId23"/>
    <p:sldId id="293" r:id="rId24"/>
    <p:sldId id="294" r:id="rId25"/>
    <p:sldId id="295" r:id="rId26"/>
    <p:sldId id="298" r:id="rId27"/>
    <p:sldId id="300" r:id="rId28"/>
    <p:sldId id="301" r:id="rId29"/>
    <p:sldId id="302" r:id="rId30"/>
    <p:sldId id="296" r:id="rId31"/>
    <p:sldId id="297" r:id="rId32"/>
    <p:sldId id="303" r:id="rId33"/>
    <p:sldId id="305" r:id="rId34"/>
    <p:sldId id="306" r:id="rId35"/>
    <p:sldId id="283" r:id="rId36"/>
    <p:sldId id="284" r:id="rId37"/>
    <p:sldId id="285" r:id="rId38"/>
    <p:sldId id="286" r:id="rId39"/>
    <p:sldId id="287" r:id="rId40"/>
    <p:sldId id="288" r:id="rId41"/>
    <p:sldId id="289" r:id="rId42"/>
    <p:sldId id="290" r:id="rId43"/>
    <p:sldId id="299" r:id="rId44"/>
    <p:sldId id="291"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Montserrat" pitchFamily="2" charset="77"/>
      <p:regular r:id="rId51"/>
      <p:bold r:id="rId52"/>
      <p:italic r:id="rId53"/>
      <p:boldItalic r:id="rId54"/>
    </p:embeddedFont>
    <p:embeddedFont>
      <p:font typeface="Roboto Mono" pitchFamily="49"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Lst>
        </p14:section>
        <p14:section name="Chapter 1" id="{244B457A-80E3-E94B-BBAE-D6ADA51EF264}">
          <p14:sldIdLst>
            <p14:sldId id="280"/>
            <p14:sldId id="262"/>
            <p14:sldId id="265"/>
            <p14:sldId id="278"/>
            <p14:sldId id="266"/>
            <p14:sldId id="267"/>
            <p14:sldId id="268"/>
            <p14:sldId id="271"/>
            <p14:sldId id="272"/>
            <p14:sldId id="270"/>
            <p14:sldId id="269"/>
            <p14:sldId id="274"/>
            <p14:sldId id="275"/>
            <p14:sldId id="273"/>
            <p14:sldId id="276"/>
            <p14:sldId id="277"/>
            <p14:sldId id="281"/>
            <p14:sldId id="304"/>
            <p14:sldId id="264"/>
          </p14:sldIdLst>
        </p14:section>
        <p14:section name="Chapter 2" id="{E97DDF63-1697-884F-BB00-723281DCDEBF}">
          <p14:sldIdLst>
            <p14:sldId id="282"/>
            <p14:sldId id="292"/>
            <p14:sldId id="293"/>
            <p14:sldId id="294"/>
            <p14:sldId id="295"/>
            <p14:sldId id="298"/>
            <p14:sldId id="300"/>
            <p14:sldId id="301"/>
            <p14:sldId id="302"/>
            <p14:sldId id="296"/>
            <p14:sldId id="297"/>
            <p14:sldId id="303"/>
            <p14:sldId id="305"/>
            <p14:sldId id="306"/>
            <p14:sldId id="283"/>
          </p14:sldIdLst>
        </p14:section>
        <p14:section name="Chapter 3" id="{52689198-E475-6B44-9A56-D9592AFB836A}">
          <p14:sldIdLst>
            <p14:sldId id="284"/>
            <p14:sldId id="285"/>
          </p14:sldIdLst>
        </p14:section>
        <p14:section name="Chapter 4" id="{34C94E90-130D-764F-A21B-DB99A673A762}">
          <p14:sldIdLst>
            <p14:sldId id="286"/>
            <p14:sldId id="287"/>
          </p14:sldIdLst>
        </p14:section>
        <p14:section name="Chapter 5" id="{EE262F47-52B2-0743-8ED3-EA0D0631E83D}">
          <p14:sldIdLst>
            <p14:sldId id="288"/>
            <p14:sldId id="289"/>
          </p14:sldIdLst>
        </p14:section>
        <p14:section name="Chapter 6" id="{B6459EA9-C213-5345-81CD-AC96C0C2163D}">
          <p14:sldIdLst>
            <p14:sldId id="290"/>
            <p14:sldId id="299"/>
            <p14:sldId id="291"/>
          </p14:sldIdLst>
        </p14:section>
      </p14:sectionLst>
    </p:ext>
    <p:ext uri="{EFAFB233-063F-42B5-8137-9DF3F51BA10A}">
      <p15:sldGuideLst xmlns:p15="http://schemas.microsoft.com/office/powerpoint/2012/main">
        <p15:guide id="1" orient="horz" pos="1620">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p:restoredTop sz="75386"/>
  </p:normalViewPr>
  <p:slideViewPr>
    <p:cSldViewPr snapToGrid="0">
      <p:cViewPr>
        <p:scale>
          <a:sx n="148" d="100"/>
          <a:sy n="148" d="100"/>
        </p:scale>
        <p:origin x="1056" y="248"/>
      </p:cViewPr>
      <p:guideLst>
        <p:guide orient="horz" pos="1620"/>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7821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5393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92500" lnSpcReduction="20000"/>
          </a:bodyPr>
          <a:lstStyle/>
          <a:p>
            <a:r>
              <a:rPr lang="en-US" dirty="0"/>
              <a:t>Home directory is your primary, private space</a:t>
            </a:r>
          </a:p>
          <a:p>
            <a:pPr lvl="1"/>
            <a:r>
              <a:rPr lang="en-US" dirty="0"/>
              <a:t>100GB</a:t>
            </a:r>
          </a:p>
          <a:p>
            <a:pPr lvl="1"/>
            <a:r>
              <a:rPr lang="en-US" dirty="0"/>
              <a:t>Moderate performance, not suitable for heavy I/O</a:t>
            </a:r>
          </a:p>
          <a:p>
            <a:r>
              <a:rPr lang="en-US" dirty="0"/>
              <a:t>Local (node) scratch</a:t>
            </a:r>
          </a:p>
          <a:p>
            <a:pPr lvl="1"/>
            <a:r>
              <a:rPr lang="en-US" dirty="0"/>
              <a:t>/scratch</a:t>
            </a:r>
          </a:p>
          <a:p>
            <a:pPr lvl="1"/>
            <a:r>
              <a:rPr lang="en-US" dirty="0"/>
              <a:t>200-300GB/node (shared with all users on the node!)</a:t>
            </a:r>
          </a:p>
          <a:p>
            <a:pPr lvl="1"/>
            <a:r>
              <a:rPr lang="en-US" dirty="0"/>
              <a:t>Lives for job duration</a:t>
            </a:r>
          </a:p>
          <a:p>
            <a:r>
              <a:rPr lang="en-US" dirty="0"/>
              <a:t>Global scratch</a:t>
            </a:r>
          </a:p>
          <a:p>
            <a:pPr lvl="1"/>
            <a:r>
              <a:rPr lang="en-US" dirty="0"/>
              <a:t>/n/$SCRATCH</a:t>
            </a:r>
          </a:p>
          <a:p>
            <a:pPr lvl="1"/>
            <a:r>
              <a:rPr lang="en-US" dirty="0"/>
              <a:t>2.4PB (shared with everyone on the </a:t>
            </a:r>
            <a:r>
              <a:rPr lang="en-US" dirty="0" err="1"/>
              <a:t>cluser</a:t>
            </a:r>
            <a:r>
              <a:rPr lang="en-US" dirty="0"/>
              <a:t>)</a:t>
            </a:r>
          </a:p>
          <a:p>
            <a:pPr lvl="1"/>
            <a:r>
              <a:rPr lang="en-US"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a:bodyPr>
          <a:lstStyle/>
          <a:p>
            <a:r>
              <a:rPr lang="en-US" dirty="0"/>
              <a:t>Start an interactive shell on a  compute node</a:t>
            </a:r>
          </a:p>
          <a:p>
            <a:pPr lvl="1"/>
            <a:r>
              <a:rPr lang="en-US" sz="1800" dirty="0" err="1">
                <a:latin typeface="Courier New" panose="02070309020205020404" pitchFamily="49" charset="0"/>
                <a:cs typeface="Courier New" panose="02070309020205020404" pitchFamily="49" charset="0"/>
              </a:rPr>
              <a:t>srun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pty</a:t>
            </a:r>
            <a:r>
              <a:rPr lang="en-US" sz="1800" dirty="0">
                <a:latin typeface="Courier New" panose="02070309020205020404" pitchFamily="49" charset="0"/>
                <a:cs typeface="Courier New" panose="02070309020205020404" pitchFamily="49" charset="0"/>
              </a:rPr>
              <a:t> -p test --mem 1000 -t 0-01:00 /bin/bash</a:t>
            </a: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Basics of Big Data Software Development</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sz="2400" b="0" i="0" u="none" strike="noStrike" dirty="0">
                <a:solidFill>
                  <a:srgbClr val="000000"/>
                </a:solidFill>
                <a:effectLst/>
                <a:latin typeface="Arial" panose="020B0604020202020204" pitchFamily="34" charset="0"/>
              </a:rPr>
              <a:t>Parallelism</a:t>
            </a:r>
          </a:p>
          <a:p>
            <a:r>
              <a:rPr lang="en-US" sz="2400" b="0" i="0" u="none" strike="noStrike" dirty="0">
                <a:solidFill>
                  <a:srgbClr val="000000"/>
                </a:solidFill>
                <a:effectLst/>
                <a:latin typeface="Arial" panose="020B0604020202020204" pitchFamily="34" charset="0"/>
              </a:rPr>
              <a:t>Memory</a:t>
            </a:r>
          </a:p>
          <a:p>
            <a:r>
              <a:rPr lang="en-US" sz="2400" b="0" i="0" u="none" strike="noStrike" dirty="0">
                <a:solidFill>
                  <a:srgbClr val="000000"/>
                </a:solidFill>
                <a:effectLst/>
                <a:latin typeface="Arial" panose="020B0604020202020204" pitchFamily="34" charset="0"/>
              </a:rPr>
              <a:t>Storage</a:t>
            </a:r>
          </a:p>
          <a:p>
            <a:r>
              <a:rPr lang="en-US" sz="2400" b="0" i="0" u="none" strike="noStrike" dirty="0">
                <a:solidFill>
                  <a:srgbClr val="000000"/>
                </a:solidFill>
                <a:effectLst/>
                <a:latin typeface="Arial" panose="020B0604020202020204" pitchFamily="34" charset="0"/>
              </a:rPr>
              <a:t>Environment and Dependencies</a:t>
            </a:r>
          </a:p>
          <a:p>
            <a:r>
              <a:rPr lang="en-US" sz="2400" b="0" i="0" u="none" strike="noStrike" dirty="0">
                <a:solidFill>
                  <a:srgbClr val="000000"/>
                </a:solidFill>
                <a:effectLst/>
                <a:latin typeface="Arial" panose="020B0604020202020204" pitchFamily="34" charset="0"/>
              </a:rPr>
              <a:t>Batch Systems</a:t>
            </a:r>
          </a:p>
          <a:p>
            <a:r>
              <a:rPr lang="en-US" sz="2400" b="0" i="0" u="none" strike="noStrike" dirty="0">
                <a:solidFill>
                  <a:srgbClr val="000000"/>
                </a:solidFill>
                <a:effectLst/>
                <a:latin typeface="Arial" panose="020B0604020202020204" pitchFamily="34" charset="0"/>
              </a:rPr>
              <a:t>Data Transfer</a:t>
            </a:r>
          </a:p>
          <a:p>
            <a:r>
              <a:rPr lang="en-US" sz="2400" b="0" i="0" u="none" strike="noStrike" dirty="0">
                <a:solidFill>
                  <a:srgbClr val="000000"/>
                </a:solidFill>
                <a:effectLst/>
                <a:latin typeface="Arial" panose="020B0604020202020204" pitchFamily="34" charset="0"/>
              </a:rPr>
              <a:t>Error Handling and Debugging</a:t>
            </a:r>
          </a:p>
          <a:p>
            <a:r>
              <a:rPr lang="en-US" sz="2400" b="0" i="0" u="none" strike="noStrike" dirty="0">
                <a:solidFill>
                  <a:srgbClr val="000000"/>
                </a:solidFill>
                <a:effectLst/>
                <a:latin typeface="Arial" panose="020B0604020202020204" pitchFamily="34" charset="0"/>
              </a:rPr>
              <a:t>Optimizations</a:t>
            </a:r>
          </a:p>
          <a:p>
            <a:r>
              <a:rPr lang="en-US" sz="2400" b="0" i="0" u="none" strike="noStrike" dirty="0">
                <a:solidFill>
                  <a:srgbClr val="000000"/>
                </a:solidFill>
                <a:effectLst/>
                <a:latin typeface="Arial" panose="020B0604020202020204" pitchFamily="34" charset="0"/>
              </a:rPr>
              <a:t>Networking</a:t>
            </a:r>
          </a:p>
          <a:p>
            <a:r>
              <a:rPr lang="en-US" sz="2400" b="0" i="0" u="none" strike="noStrike" dirty="0">
                <a:solidFill>
                  <a:srgbClr val="000000"/>
                </a:solidFill>
                <a:effectLst/>
                <a:latin typeface="Arial" panose="020B0604020202020204" pitchFamily="34" charset="0"/>
              </a:rPr>
              <a:t>Code Scalability</a:t>
            </a:r>
            <a:endParaRPr lang="en-US" dirty="0"/>
          </a:p>
        </p:txBody>
      </p:sp>
    </p:spTree>
    <p:extLst>
      <p:ext uri="{BB962C8B-B14F-4D97-AF65-F5344CB8AC3E}">
        <p14:creationId xmlns:p14="http://schemas.microsoft.com/office/powerpoint/2010/main" val="356870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lnSpcReduction="10000"/>
          </a:bodyPr>
          <a:lstStyle/>
          <a:p>
            <a:r>
              <a:rPr lang="en-US" dirty="0"/>
              <a:t>Understand the problem</a:t>
            </a:r>
          </a:p>
          <a:p>
            <a:pPr lvl="1"/>
            <a:r>
              <a:rPr lang="en-US" dirty="0"/>
              <a:t>And all data sets involved</a:t>
            </a:r>
          </a:p>
          <a:p>
            <a:pPr lvl="1"/>
            <a:endParaRPr lang="en-US" dirty="0"/>
          </a:p>
          <a:p>
            <a:r>
              <a:rPr lang="en-US" dirty="0"/>
              <a:t>Develop a toy example</a:t>
            </a:r>
          </a:p>
          <a:p>
            <a:pPr lvl="1"/>
            <a:r>
              <a:rPr lang="en-US" dirty="0"/>
              <a:t>“Vertical prototype”</a:t>
            </a:r>
          </a:p>
          <a:p>
            <a:pPr lvl="1"/>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lstStyle/>
          <a:p>
            <a:r>
              <a:rPr lang="en-US" dirty="0"/>
              <a:t>Optimize your code</a:t>
            </a:r>
          </a:p>
          <a:p>
            <a:pPr lvl="1"/>
            <a:r>
              <a:rPr lang="en-US" dirty="0"/>
              <a:t>Efficiency regarding I/O, memory, and storage</a:t>
            </a:r>
          </a:p>
          <a:p>
            <a:pPr lvl="1"/>
            <a:r>
              <a:rPr lang="en-US" dirty="0"/>
              <a:t>Use parallelization if possible</a:t>
            </a:r>
          </a:p>
          <a:p>
            <a:pPr lvl="1"/>
            <a:endParaRPr lang="en-US" dirty="0"/>
          </a:p>
          <a:p>
            <a:r>
              <a:rPr lang="en-US" dirty="0"/>
              <a:t>Choose the toy example to represent (most) challenges</a:t>
            </a:r>
          </a:p>
        </p:txBody>
      </p:sp>
    </p:spTree>
    <p:extLst>
      <p:ext uri="{BB962C8B-B14F-4D97-AF65-F5344CB8AC3E}">
        <p14:creationId xmlns:p14="http://schemas.microsoft.com/office/powerpoint/2010/main" val="579559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endParaRPr lang="en-US" dirty="0">
              <a:latin typeface="Courier New" panose="02070309020205020404" pitchFamily="49" charset="0"/>
              <a:cs typeface="Courier New" panose="02070309020205020404" pitchFamily="49" charset="0"/>
            </a:endParaRP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343689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r>
              <a:rPr lang="en-US" dirty="0"/>
              <a:t>Run a Python program on a compute-node</a:t>
            </a:r>
          </a:p>
          <a:p>
            <a:pPr lvl="1"/>
            <a:r>
              <a:rPr lang="en-US" dirty="0">
                <a:latin typeface="Courier New" panose="02070309020205020404" pitchFamily="49" charset="0"/>
                <a:cs typeface="Courier New" panose="02070309020205020404" pitchFamily="49" charset="0"/>
              </a:rPr>
              <a:t>python </a:t>
            </a:r>
            <a:r>
              <a:rPr lang="en-US" dirty="0" err="1">
                <a:latin typeface="Courier New" panose="02070309020205020404" pitchFamily="49" charset="0"/>
                <a:cs typeface="Courier New" panose="02070309020205020404" pitchFamily="49" charset="0"/>
              </a:rPr>
              <a:t>mp_sleep.py</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4"/>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 to the Case Study</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Efficient Programming</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a:bodyPr>
          <a:lstStyle/>
          <a:p>
            <a:pPr marL="114300" indent="0">
              <a:buNone/>
            </a:pPr>
            <a:r>
              <a:rPr lang="en-US" dirty="0"/>
              <a:t>Short round of introduction</a:t>
            </a:r>
          </a:p>
          <a:p>
            <a:pPr lvl="1"/>
            <a:r>
              <a:rPr lang="en-US" dirty="0"/>
              <a:t>Your name and field of research</a:t>
            </a:r>
          </a:p>
          <a:p>
            <a:pPr lvl="1"/>
            <a:r>
              <a:rPr lang="en-US" dirty="0"/>
              <a:t>Why are you here? What do you hope to take away from this workshop? What do you want to use HPC for?</a:t>
            </a:r>
          </a:p>
          <a:p>
            <a:pPr lvl="1"/>
            <a:r>
              <a:rPr lang="en-US" dirty="0"/>
              <a:t>What’s your tech / programming / data science experience level?</a:t>
            </a:r>
          </a:p>
          <a:p>
            <a:pPr lvl="2"/>
            <a:r>
              <a:rPr lang="en-US" dirty="0"/>
              <a:t>Have you worked with the FASRC before?</a:t>
            </a:r>
          </a:p>
          <a:p>
            <a:pPr lvl="2"/>
            <a:r>
              <a:rPr lang="en-US" dirty="0"/>
              <a:t>command line?</a:t>
            </a:r>
          </a:p>
        </p:txBody>
      </p:sp>
    </p:spTree>
    <p:extLst>
      <p:ext uri="{BB962C8B-B14F-4D97-AF65-F5344CB8AC3E}">
        <p14:creationId xmlns:p14="http://schemas.microsoft.com/office/powerpoint/2010/main" val="252853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56606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5</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00662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6</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10000"/>
          </a:bodyPr>
          <a:lstStyle/>
          <a:p>
            <a:r>
              <a:rPr lang="en-US" dirty="0"/>
              <a:t>Complex geospatial analysis</a:t>
            </a:r>
          </a:p>
          <a:p>
            <a:r>
              <a:rPr lang="en-US" dirty="0"/>
              <a:t>Geospatial big data cannot be handled by traditional GIS</a:t>
            </a:r>
          </a:p>
          <a:p>
            <a:r>
              <a:rPr lang="en-US" dirty="0"/>
              <a:t>Scale geospatial applications on cluster (FASRC) and cloud (AWS/MOC) computing environments</a:t>
            </a:r>
          </a:p>
          <a:p>
            <a:r>
              <a:rPr lang="en-US" dirty="0"/>
              <a:t>Geospatial databases (</a:t>
            </a:r>
            <a:r>
              <a:rPr lang="en-US" dirty="0" err="1"/>
              <a:t>PostGIS</a:t>
            </a:r>
            <a:r>
              <a:rPr lang="en-US" dirty="0"/>
              <a:t>, </a:t>
            </a:r>
            <a:r>
              <a:rPr lang="en-US" dirty="0" err="1"/>
              <a:t>OmniSci</a:t>
            </a:r>
            <a:r>
              <a:rPr lang="en-US" dirty="0"/>
              <a:t>)</a:t>
            </a:r>
          </a:p>
          <a:p>
            <a:r>
              <a:rPr lang="en-US" dirty="0"/>
              <a:t>Visualization of large geospatial data using GPU databases </a:t>
            </a:r>
          </a:p>
          <a:p>
            <a:pPr marL="114300" indent="0">
              <a:buNone/>
            </a:pPr>
            <a:endParaRPr lang="en-US" dirty="0"/>
          </a:p>
          <a:p>
            <a:pPr marL="114300" indent="0">
              <a:buNone/>
            </a:pPr>
            <a:r>
              <a:rPr lang="en-US" dirty="0">
                <a:sym typeface="Wingdings" pitchFamily="2" charset="2"/>
              </a:rPr>
              <a:t> </a:t>
            </a:r>
            <a:r>
              <a:rPr lang="en-US" sz="2100" dirty="0"/>
              <a:t>https://</a:t>
            </a:r>
            <a:r>
              <a:rPr lang="en-US" sz="2100" dirty="0" err="1"/>
              <a:t>gis.harvard.edu</a:t>
            </a:r>
            <a:r>
              <a:rPr lang="en-US" sz="2100" dirty="0"/>
              <a:t>/</a:t>
            </a:r>
            <a:r>
              <a:rPr lang="en-US" sz="2100" dirty="0" err="1"/>
              <a:t>gis</a:t>
            </a:r>
            <a:r>
              <a:rPr lang="en-US" sz="2100" dirty="0"/>
              <a:t>-data-science-big-data-workstream-</a:t>
            </a:r>
            <a:r>
              <a:rPr lang="en-US" sz="2100" dirty="0" err="1"/>
              <a:t>cga</a:t>
            </a:r>
            <a:endParaRPr lang="en-US" sz="2100" dirty="0"/>
          </a:p>
          <a:p>
            <a:endParaRPr lang="en-US" dirty="0"/>
          </a:p>
        </p:txBody>
      </p:sp>
    </p:spTree>
    <p:extLst>
      <p:ext uri="{BB962C8B-B14F-4D97-AF65-F5344CB8AC3E}">
        <p14:creationId xmlns:p14="http://schemas.microsoft.com/office/powerpoint/2010/main" val="1337827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6</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lnSpcReduction="10000"/>
          </a:bodyPr>
          <a:lstStyle/>
          <a:p>
            <a:r>
              <a:rPr lang="en-US" dirty="0"/>
              <a:t>Files</a:t>
            </a:r>
          </a:p>
          <a:p>
            <a:pPr lvl="1"/>
            <a:r>
              <a:rPr lang="en-US" dirty="0"/>
              <a:t>Slides, exercises, command cheat sheet, and code files</a:t>
            </a:r>
          </a:p>
          <a:p>
            <a:pPr lvl="1"/>
            <a:r>
              <a:rPr lang="en-US" dirty="0"/>
              <a:t>GitHub: [TODO]</a:t>
            </a:r>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Harvard’s </a:t>
            </a:r>
            <a:r>
              <a:rPr lang="en-US" dirty="0" err="1"/>
              <a:t>Dataverse</a:t>
            </a:r>
            <a:r>
              <a:rPr lang="en-US" dirty="0"/>
              <a:t>: [TODO]</a:t>
            </a:r>
          </a:p>
        </p:txBody>
      </p:sp>
    </p:spTree>
    <p:extLst>
      <p:ext uri="{BB962C8B-B14F-4D97-AF65-F5344CB8AC3E}">
        <p14:creationId xmlns:p14="http://schemas.microsoft.com/office/powerpoint/2010/main" val="3907070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lstStyle/>
          <a:p>
            <a:r>
              <a:rPr lang="en-US" dirty="0"/>
              <a:t>Big Data</a:t>
            </a:r>
          </a:p>
          <a:p>
            <a:pPr lvl="1"/>
            <a:r>
              <a:rPr lang="en-US" dirty="0"/>
              <a:t>Volume, Velocity, and Variety (3Vs)</a:t>
            </a:r>
          </a:p>
          <a:p>
            <a:pPr lvl="1"/>
            <a:r>
              <a:rPr lang="en-US" dirty="0"/>
              <a:t>Also: Veracity and Value</a:t>
            </a:r>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2909</TotalTime>
  <Words>4157</Words>
  <Application>Microsoft Macintosh PowerPoint</Application>
  <PresentationFormat>On-screen Show (16:9)</PresentationFormat>
  <Paragraphs>386</Paragraphs>
  <Slides>44</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Roboto Mono</vt:lpstr>
      <vt:lpstr>Montserrat</vt:lpstr>
      <vt:lpstr>Calibri</vt:lpstr>
      <vt:lpstr>Courier New</vt:lpstr>
      <vt:lpstr>Simple Light</vt:lpstr>
      <vt:lpstr>PowerPoint Presentation</vt:lpstr>
      <vt:lpstr>PowerPoint Presentation</vt:lpstr>
      <vt:lpstr>Who we are</vt:lpstr>
      <vt:lpstr>Who are you?</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PowerPoint Presentation</vt:lpstr>
      <vt:lpstr>PowerPoint Presentation</vt:lpstr>
      <vt:lpstr>Environment Differences: Local vs. HPC</vt:lpstr>
      <vt:lpstr>Toy Example &amp; Scaling</vt:lpstr>
      <vt:lpstr>Toy Example &amp; Scaling</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Monitoring</vt:lpstr>
      <vt:lpstr>Exercise</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Inspirations: CGA’s Big Data Projects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46</cp:revision>
  <dcterms:modified xsi:type="dcterms:W3CDTF">2023-09-22T21:19:03Z</dcterms:modified>
</cp:coreProperties>
</file>